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9" r:id="rId1"/>
  </p:sldMasterIdLst>
  <p:sldIdLst>
    <p:sldId id="256" r:id="rId2"/>
  </p:sldIdLst>
  <p:sldSz cx="30275213" cy="42803763"/>
  <p:notesSz cx="6858000" cy="9144000"/>
  <p:defaultTextStyle>
    <a:defPPr>
      <a:defRPr lang="ko-KR"/>
    </a:defPPr>
    <a:lvl1pPr marL="0" algn="l" defTabSz="3507730" rtl="0" eaLnBrk="1" latinLnBrk="1" hangingPunct="1">
      <a:defRPr sz="6905" kern="1200">
        <a:solidFill>
          <a:schemeClr val="tx1"/>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78">
          <p15:clr>
            <a:srgbClr val="A4A3A4"/>
          </p15:clr>
        </p15:guide>
        <p15:guide id="2" pos="95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77" autoAdjust="0"/>
    <p:restoredTop sz="94660"/>
  </p:normalViewPr>
  <p:slideViewPr>
    <p:cSldViewPr snapToGrid="0">
      <p:cViewPr>
        <p:scale>
          <a:sx n="33" d="100"/>
          <a:sy n="33" d="100"/>
        </p:scale>
        <p:origin x="2088" y="24"/>
      </p:cViewPr>
      <p:guideLst>
        <p:guide orient="horz" pos="13478"/>
        <p:guide pos="953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0CB4E-6FA7-43A9-8C9F-DD0C6E95B116}" type="datetimeFigureOut">
              <a:rPr lang="ko-KR" altLang="en-US" smtClean="0"/>
              <a:t>2022-04-29</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5555E340-21E0-402F-8489-5A9DC846A58E}" type="slidenum">
              <a:rPr lang="ko-KR" altLang="en-US" smtClean="0"/>
              <a:t>‹#›</a:t>
            </a:fld>
            <a:endParaRPr lang="ko-KR" altLang="en-US"/>
          </a:p>
        </p:txBody>
      </p:sp>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33429278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20E0CB4E-6FA7-43A9-8C9F-DD0C6E95B116}" type="datetimeFigureOut">
              <a:rPr lang="ko-KR" altLang="en-US" smtClean="0"/>
              <a:t>2022-04-29</a:t>
            </a:fld>
            <a:endParaRPr lang="ko-KR"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5555E340-21E0-402F-8489-5A9DC846A58E}" type="slidenum">
              <a:rPr lang="ko-KR" altLang="en-US" smtClean="0"/>
              <a:t>‹#›</a:t>
            </a:fld>
            <a:endParaRPr lang="ko-KR" altLang="en-US"/>
          </a:p>
        </p:txBody>
      </p:sp>
      <p:pic>
        <p:nvPicPr>
          <p:cNvPr id="7" name="그림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2808792382"/>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3027487" rtl="0" eaLnBrk="1" latinLnBrk="1"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1"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1"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1"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1" hangingPunct="1">
        <a:defRPr sz="5960" kern="1200">
          <a:solidFill>
            <a:schemeClr val="tx1"/>
          </a:solidFill>
          <a:latin typeface="+mn-lt"/>
          <a:ea typeface="+mn-ea"/>
          <a:cs typeface="+mn-cs"/>
        </a:defRPr>
      </a:lvl1pPr>
      <a:lvl2pPr marL="1513743" algn="l" defTabSz="3027487" rtl="0" eaLnBrk="1" latinLnBrk="1" hangingPunct="1">
        <a:defRPr sz="5960" kern="1200">
          <a:solidFill>
            <a:schemeClr val="tx1"/>
          </a:solidFill>
          <a:latin typeface="+mn-lt"/>
          <a:ea typeface="+mn-ea"/>
          <a:cs typeface="+mn-cs"/>
        </a:defRPr>
      </a:lvl2pPr>
      <a:lvl3pPr marL="3027487" algn="l" defTabSz="3027487" rtl="0" eaLnBrk="1" latinLnBrk="1" hangingPunct="1">
        <a:defRPr sz="5960" kern="1200">
          <a:solidFill>
            <a:schemeClr val="tx1"/>
          </a:solidFill>
          <a:latin typeface="+mn-lt"/>
          <a:ea typeface="+mn-ea"/>
          <a:cs typeface="+mn-cs"/>
        </a:defRPr>
      </a:lvl3pPr>
      <a:lvl4pPr marL="4541230" algn="l" defTabSz="3027487" rtl="0" eaLnBrk="1" latinLnBrk="1" hangingPunct="1">
        <a:defRPr sz="5960" kern="1200">
          <a:solidFill>
            <a:schemeClr val="tx1"/>
          </a:solidFill>
          <a:latin typeface="+mn-lt"/>
          <a:ea typeface="+mn-ea"/>
          <a:cs typeface="+mn-cs"/>
        </a:defRPr>
      </a:lvl4pPr>
      <a:lvl5pPr marL="6054974" algn="l" defTabSz="3027487" rtl="0" eaLnBrk="1" latinLnBrk="1" hangingPunct="1">
        <a:defRPr sz="5960" kern="1200">
          <a:solidFill>
            <a:schemeClr val="tx1"/>
          </a:solidFill>
          <a:latin typeface="+mn-lt"/>
          <a:ea typeface="+mn-ea"/>
          <a:cs typeface="+mn-cs"/>
        </a:defRPr>
      </a:lvl5pPr>
      <a:lvl6pPr marL="7568717" algn="l" defTabSz="3027487" rtl="0" eaLnBrk="1" latinLnBrk="1" hangingPunct="1">
        <a:defRPr sz="5960" kern="1200">
          <a:solidFill>
            <a:schemeClr val="tx1"/>
          </a:solidFill>
          <a:latin typeface="+mn-lt"/>
          <a:ea typeface="+mn-ea"/>
          <a:cs typeface="+mn-cs"/>
        </a:defRPr>
      </a:lvl6pPr>
      <a:lvl7pPr marL="9082461" algn="l" defTabSz="3027487" rtl="0" eaLnBrk="1" latinLnBrk="1" hangingPunct="1">
        <a:defRPr sz="5960" kern="1200">
          <a:solidFill>
            <a:schemeClr val="tx1"/>
          </a:solidFill>
          <a:latin typeface="+mn-lt"/>
          <a:ea typeface="+mn-ea"/>
          <a:cs typeface="+mn-cs"/>
        </a:defRPr>
      </a:lvl7pPr>
      <a:lvl8pPr marL="10596204" algn="l" defTabSz="3027487" rtl="0" eaLnBrk="1" latinLnBrk="1" hangingPunct="1">
        <a:defRPr sz="5960" kern="1200">
          <a:solidFill>
            <a:schemeClr val="tx1"/>
          </a:solidFill>
          <a:latin typeface="+mn-lt"/>
          <a:ea typeface="+mn-ea"/>
          <a:cs typeface="+mn-cs"/>
        </a:defRPr>
      </a:lvl8pPr>
      <a:lvl9pPr marL="12109948" algn="l" defTabSz="3027487" rtl="0" eaLnBrk="1" latinLnBrk="1"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slideLayout" Target="../slideLayouts/slideLayout1.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오디오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rotWithShape="1">
          <a:blip r:embed="rId4"/>
          <a:stretch>
            <a:fillRect/>
          </a:stretch>
        </p:blipFill>
        <p:spPr>
          <a:xfrm>
            <a:off x="28284956" y="41211344"/>
            <a:ext cx="609600" cy="609600"/>
          </a:xfrm>
          <a:prstGeom prst="rect">
            <a:avLst/>
          </a:prstGeom>
        </p:spPr>
      </p:pic>
      <p:sp>
        <p:nvSpPr>
          <p:cNvPr id="2" name="직사각형 1"/>
          <p:cNvSpPr/>
          <p:nvPr/>
        </p:nvSpPr>
        <p:spPr>
          <a:xfrm>
            <a:off x="1504192" y="3365025"/>
            <a:ext cx="27916094" cy="2308324"/>
          </a:xfrm>
          <a:prstGeom prst="rect">
            <a:avLst/>
          </a:prstGeom>
        </p:spPr>
        <p:txBody>
          <a:bodyPr wrap="square">
            <a:spAutoFit/>
          </a:bodyPr>
          <a:lstStyle/>
          <a:p>
            <a:pPr lvl="0" latinLnBrk="0">
              <a:defRPr/>
            </a:pPr>
            <a:r>
              <a:rPr lang="en-US" altLang="ko-KR" sz="7200" b="1" dirty="0">
                <a:latin typeface="Georgia"/>
              </a:rPr>
              <a:t>A fast transient digital-LDO using Boost Mode with 99.9%</a:t>
            </a:r>
          </a:p>
          <a:p>
            <a:pPr lvl="0" latinLnBrk="0">
              <a:defRPr/>
            </a:pPr>
            <a:r>
              <a:rPr lang="en-US" altLang="ko-KR" sz="7200" b="1" dirty="0">
                <a:latin typeface="Georgia"/>
              </a:rPr>
              <a:t>current efficiency</a:t>
            </a:r>
          </a:p>
        </p:txBody>
      </p:sp>
      <p:sp>
        <p:nvSpPr>
          <p:cNvPr id="12" name="Text Box 33"/>
          <p:cNvSpPr txBox="1">
            <a:spLocks noChangeArrowheads="1"/>
          </p:cNvSpPr>
          <p:nvPr/>
        </p:nvSpPr>
        <p:spPr>
          <a:xfrm>
            <a:off x="0" y="5822389"/>
            <a:ext cx="30275212" cy="2169346"/>
          </a:xfrm>
          <a:prstGeom prst="rect">
            <a:avLst/>
          </a:prstGeom>
          <a:noFill/>
          <a:ln w="9525">
            <a:noFill/>
            <a:miter/>
          </a:ln>
        </p:spPr>
        <p:txBody>
          <a:bodyPr wrap="square" lIns="95770" tIns="47885" rIns="95770" bIns="47885">
            <a:spAutoFit/>
          </a:bodyPr>
          <a:lstStyle/>
          <a:p>
            <a:pPr lvl="0" algn="ctr" latinLnBrk="0">
              <a:spcBef>
                <a:spcPts val="0"/>
              </a:spcBef>
              <a:spcAft>
                <a:spcPts val="0"/>
              </a:spcAft>
              <a:defRPr/>
            </a:pPr>
            <a:r>
              <a:rPr lang="en-US" altLang="ko-KR" sz="4000" b="1">
                <a:solidFill>
                  <a:srgbClr val="002060"/>
                </a:solidFill>
                <a:latin typeface="Georgia"/>
                <a:cs typeface="Arial"/>
              </a:rPr>
              <a:t>Jun-Sik Choi, Muhammad Abrar Akram and In-Chul Hwang</a:t>
            </a:r>
          </a:p>
          <a:p>
            <a:pPr lvl="0" algn="ctr" latinLnBrk="0">
              <a:spcBef>
                <a:spcPts val="0"/>
              </a:spcBef>
              <a:spcAft>
                <a:spcPts val="0"/>
              </a:spcAft>
              <a:defRPr/>
            </a:pPr>
            <a:r>
              <a:rPr lang="en-US" altLang="ko-KR" sz="3200">
                <a:solidFill>
                  <a:srgbClr val="002060"/>
                </a:solidFill>
                <a:latin typeface="Georgia"/>
                <a:cs typeface="Arial"/>
              </a:rPr>
              <a:t>Intelliegent Circuits and Systems Laboratory</a:t>
            </a:r>
          </a:p>
          <a:p>
            <a:pPr lvl="0" algn="ctr" latinLnBrk="0">
              <a:spcBef>
                <a:spcPts val="0"/>
              </a:spcBef>
              <a:spcAft>
                <a:spcPts val="0"/>
              </a:spcAft>
              <a:defRPr/>
            </a:pPr>
            <a:r>
              <a:rPr lang="en-US" altLang="ko-KR" sz="3200">
                <a:solidFill>
                  <a:srgbClr val="002060"/>
                </a:solidFill>
                <a:latin typeface="Georgia"/>
                <a:cs typeface="Arial"/>
              </a:rPr>
              <a:t>Department of Electrical and Electronics Engineering</a:t>
            </a:r>
          </a:p>
          <a:p>
            <a:pPr lvl="0" algn="ctr" latinLnBrk="0">
              <a:spcBef>
                <a:spcPts val="0"/>
              </a:spcBef>
              <a:spcAft>
                <a:spcPts val="0"/>
              </a:spcAft>
              <a:defRPr/>
            </a:pPr>
            <a:r>
              <a:rPr lang="en-US" altLang="ko-KR" sz="3200">
                <a:solidFill>
                  <a:srgbClr val="002060"/>
                </a:solidFill>
                <a:latin typeface="Georgia"/>
                <a:cs typeface="Arial"/>
              </a:rPr>
              <a:t>Kangwon National University, Chuncheon, Korea</a:t>
            </a:r>
            <a:endParaRPr lang="ko-KR" altLang="ko-KR" sz="3200">
              <a:solidFill>
                <a:srgbClr val="002060"/>
              </a:solidFill>
              <a:latin typeface="Georgia"/>
              <a:cs typeface="Arial"/>
            </a:endParaRPr>
          </a:p>
        </p:txBody>
      </p:sp>
      <p:sp>
        <p:nvSpPr>
          <p:cNvPr id="13" name="Line 1317"/>
          <p:cNvSpPr>
            <a:spLocks noChangeShapeType="1"/>
          </p:cNvSpPr>
          <p:nvPr/>
        </p:nvSpPr>
        <p:spPr>
          <a:xfrm>
            <a:off x="13389619" y="15308115"/>
            <a:ext cx="0" cy="0"/>
          </a:xfrm>
          <a:prstGeom prst="line">
            <a:avLst/>
          </a:prstGeom>
          <a:noFill/>
          <a:ln w="0" cap="rnd">
            <a:solidFill>
              <a:srgbClr val="000000"/>
            </a:solidFill>
            <a:round/>
          </a:ln>
        </p:spPr>
        <p:txBody>
          <a:bodyPr wrap="square" lIns="95779" tIns="47889" rIns="95779" bIns="47889"/>
          <a:lstStyle/>
          <a:p>
            <a:pPr lvl="0">
              <a:defRPr/>
            </a:pPr>
            <a:endParaRPr lang="ko-KR" altLang="en-US"/>
          </a:p>
        </p:txBody>
      </p:sp>
      <p:sp>
        <p:nvSpPr>
          <p:cNvPr id="14" name="Line 1329"/>
          <p:cNvSpPr>
            <a:spLocks noChangeShapeType="1"/>
          </p:cNvSpPr>
          <p:nvPr/>
        </p:nvSpPr>
        <p:spPr>
          <a:xfrm>
            <a:off x="14834711" y="16073174"/>
            <a:ext cx="0" cy="0"/>
          </a:xfrm>
          <a:prstGeom prst="line">
            <a:avLst/>
          </a:prstGeom>
          <a:noFill/>
          <a:ln w="9525" cap="rnd">
            <a:solidFill>
              <a:srgbClr val="000000"/>
            </a:solidFill>
            <a:round/>
          </a:ln>
        </p:spPr>
        <p:txBody>
          <a:bodyPr wrap="square" lIns="95779" tIns="47889" rIns="95779" bIns="47889"/>
          <a:lstStyle/>
          <a:p>
            <a:pPr lvl="0">
              <a:defRPr/>
            </a:pPr>
            <a:endParaRPr lang="ko-KR" altLang="en-US"/>
          </a:p>
        </p:txBody>
      </p:sp>
      <p:sp>
        <p:nvSpPr>
          <p:cNvPr id="15" name="Rectangle 120"/>
          <p:cNvSpPr>
            <a:spLocks noChangeArrowheads="1"/>
          </p:cNvSpPr>
          <p:nvPr/>
        </p:nvSpPr>
        <p:spPr>
          <a:xfrm>
            <a:off x="14814524" y="22141671"/>
            <a:ext cx="15168589" cy="18180415"/>
          </a:xfrm>
          <a:prstGeom prst="rect">
            <a:avLst/>
          </a:prstGeom>
          <a:solidFill>
            <a:schemeClr val="accent1">
              <a:alpha val="0"/>
            </a:schemeClr>
          </a:solidFill>
          <a:ln w="9525">
            <a:solidFill>
              <a:schemeClr val="tx1"/>
            </a:solidFill>
            <a:miter/>
          </a:ln>
        </p:spPr>
        <p:txBody>
          <a:bodyPr wrap="none" lIns="95770" tIns="47885" rIns="95770" bIns="47885" anchor="ctr"/>
          <a:lstStyle/>
          <a:p>
            <a:pPr lvl="0">
              <a:defRPr/>
            </a:pPr>
            <a:endParaRPr lang="ko-KR" altLang="en-US"/>
          </a:p>
        </p:txBody>
      </p:sp>
      <p:sp>
        <p:nvSpPr>
          <p:cNvPr id="16" name="Rectangle 120"/>
          <p:cNvSpPr>
            <a:spLocks noChangeArrowheads="1"/>
          </p:cNvSpPr>
          <p:nvPr/>
        </p:nvSpPr>
        <p:spPr>
          <a:xfrm>
            <a:off x="265471" y="8275509"/>
            <a:ext cx="13945829" cy="7910689"/>
          </a:xfrm>
          <a:prstGeom prst="rect">
            <a:avLst/>
          </a:prstGeom>
          <a:solidFill>
            <a:schemeClr val="accent1">
              <a:alpha val="0"/>
            </a:schemeClr>
          </a:solidFill>
          <a:ln w="9525">
            <a:solidFill>
              <a:schemeClr val="tx1"/>
            </a:solidFill>
            <a:miter/>
          </a:ln>
        </p:spPr>
        <p:txBody>
          <a:bodyPr wrap="none" lIns="95770" tIns="47885" rIns="95770" bIns="47885" anchor="ctr"/>
          <a:lstStyle/>
          <a:p>
            <a:pPr lvl="0">
              <a:defRPr/>
            </a:pPr>
            <a:endParaRPr lang="ko-KR" altLang="en-US"/>
          </a:p>
        </p:txBody>
      </p:sp>
      <p:grpSp>
        <p:nvGrpSpPr>
          <p:cNvPr id="17" name="그룹 16"/>
          <p:cNvGrpSpPr/>
          <p:nvPr/>
        </p:nvGrpSpPr>
        <p:grpSpPr>
          <a:xfrm>
            <a:off x="198721" y="7922739"/>
            <a:ext cx="8054610" cy="880533"/>
            <a:chOff x="504231" y="6210300"/>
            <a:chExt cx="5894071" cy="609600"/>
          </a:xfrm>
        </p:grpSpPr>
        <p:pic>
          <p:nvPicPr>
            <p:cNvPr id="18" name="Picture 4" descr="I:\Music\Music\12년 10월\파워포인트 ppt [이쁘고 언젠가는 쓸모있는 슬라이드700개]-197M\코발트2.png"/>
            <p:cNvPicPr>
              <a:picLocks noChangeAspect="1" noChangeArrowheads="1"/>
            </p:cNvPicPr>
            <p:nvPr/>
          </p:nvPicPr>
          <p:blipFill rotWithShape="1">
            <a:blip r:embed="rId5"/>
            <a:srcRect/>
            <a:stretch>
              <a:fillRect/>
            </a:stretch>
          </p:blipFill>
          <p:spPr>
            <a:xfrm>
              <a:off x="504231" y="6210300"/>
              <a:ext cx="5894071" cy="609600"/>
            </a:xfrm>
            <a:prstGeom prst="rect">
              <a:avLst/>
            </a:prstGeom>
            <a:noFill/>
          </p:spPr>
        </p:pic>
        <p:sp>
          <p:nvSpPr>
            <p:cNvPr id="19" name="TextBox 18"/>
            <p:cNvSpPr txBox="1"/>
            <p:nvPr/>
          </p:nvSpPr>
          <p:spPr>
            <a:xfrm>
              <a:off x="828081" y="6245757"/>
              <a:ext cx="2173839" cy="490075"/>
            </a:xfrm>
            <a:prstGeom prst="rect">
              <a:avLst/>
            </a:prstGeom>
            <a:noFill/>
          </p:spPr>
          <p:txBody>
            <a:bodyPr wrap="none">
              <a:spAutoFit/>
            </a:bodyPr>
            <a:lstStyle/>
            <a:p>
              <a:pPr lvl="0">
                <a:defRPr/>
              </a:pPr>
              <a:r>
                <a:rPr lang="en-US" altLang="ko-KR" sz="4000" b="1">
                  <a:solidFill>
                    <a:schemeClr val="bg1"/>
                  </a:solidFill>
                  <a:latin typeface="Georgia"/>
                  <a:ea typeface="HY헤드라인M"/>
                </a:rPr>
                <a:t>1. Abstract</a:t>
              </a:r>
              <a:endParaRPr lang="ko-KR" altLang="en-US" sz="4000">
                <a:solidFill>
                  <a:schemeClr val="bg1"/>
                </a:solidFill>
                <a:latin typeface="Georgia"/>
              </a:endParaRPr>
            </a:p>
          </p:txBody>
        </p:sp>
      </p:grpSp>
      <p:grpSp>
        <p:nvGrpSpPr>
          <p:cNvPr id="20" name="그룹 19"/>
          <p:cNvGrpSpPr/>
          <p:nvPr/>
        </p:nvGrpSpPr>
        <p:grpSpPr>
          <a:xfrm>
            <a:off x="14698922" y="21843168"/>
            <a:ext cx="10244363" cy="880533"/>
            <a:chOff x="469407" y="6210306"/>
            <a:chExt cx="8336146" cy="609601"/>
          </a:xfrm>
        </p:grpSpPr>
        <p:pic>
          <p:nvPicPr>
            <p:cNvPr id="21" name="Picture 4" descr="I:\Music\Music\12년 10월\파워포인트 ppt [이쁘고 언젠가는 쓸모있는 슬라이드700개]-197M\코발트2.png"/>
            <p:cNvPicPr>
              <a:picLocks noChangeArrowheads="1"/>
            </p:cNvPicPr>
            <p:nvPr/>
          </p:nvPicPr>
          <p:blipFill rotWithShape="1">
            <a:blip r:embed="rId5"/>
            <a:srcRect/>
            <a:stretch>
              <a:fillRect/>
            </a:stretch>
          </p:blipFill>
          <p:spPr>
            <a:xfrm>
              <a:off x="469407" y="6210306"/>
              <a:ext cx="8336146" cy="609601"/>
            </a:xfrm>
            <a:prstGeom prst="rect">
              <a:avLst/>
            </a:prstGeom>
            <a:noFill/>
          </p:spPr>
        </p:pic>
        <p:sp>
          <p:nvSpPr>
            <p:cNvPr id="22" name="TextBox 21"/>
            <p:cNvSpPr txBox="1"/>
            <p:nvPr/>
          </p:nvSpPr>
          <p:spPr>
            <a:xfrm>
              <a:off x="848194" y="6245757"/>
              <a:ext cx="5964032" cy="490076"/>
            </a:xfrm>
            <a:prstGeom prst="rect">
              <a:avLst/>
            </a:prstGeom>
            <a:noFill/>
          </p:spPr>
          <p:txBody>
            <a:bodyPr wrap="none">
              <a:spAutoFit/>
            </a:bodyPr>
            <a:lstStyle/>
            <a:p>
              <a:pPr lvl="0">
                <a:defRPr/>
              </a:pPr>
              <a:r>
                <a:rPr lang="en-US" altLang="ko-KR" sz="4000" b="1">
                  <a:solidFill>
                    <a:schemeClr val="bg1"/>
                  </a:solidFill>
                  <a:latin typeface="Georgia"/>
                  <a:ea typeface="HY헤드라인M"/>
                </a:rPr>
                <a:t>5. Simulations and Results </a:t>
              </a:r>
              <a:endParaRPr lang="ko-KR" altLang="en-US" sz="4000">
                <a:solidFill>
                  <a:schemeClr val="bg1"/>
                </a:solidFill>
                <a:latin typeface="Georgia"/>
              </a:endParaRPr>
            </a:p>
          </p:txBody>
        </p:sp>
      </p:grpSp>
      <p:sp>
        <p:nvSpPr>
          <p:cNvPr id="23" name="Line 1317"/>
          <p:cNvSpPr>
            <a:spLocks noChangeShapeType="1"/>
          </p:cNvSpPr>
          <p:nvPr/>
        </p:nvSpPr>
        <p:spPr>
          <a:xfrm>
            <a:off x="13390491" y="19386564"/>
            <a:ext cx="0" cy="0"/>
          </a:xfrm>
          <a:prstGeom prst="line">
            <a:avLst/>
          </a:prstGeom>
          <a:noFill/>
          <a:ln w="0" cap="rnd">
            <a:solidFill>
              <a:srgbClr val="000000"/>
            </a:solidFill>
            <a:round/>
          </a:ln>
        </p:spPr>
        <p:txBody>
          <a:bodyPr wrap="square" lIns="95779" tIns="47889" rIns="95779" bIns="47889"/>
          <a:lstStyle/>
          <a:p>
            <a:pPr lvl="0">
              <a:defRPr/>
            </a:pPr>
            <a:endParaRPr lang="ko-KR" altLang="en-US"/>
          </a:p>
        </p:txBody>
      </p:sp>
      <p:sp>
        <p:nvSpPr>
          <p:cNvPr id="24" name="Line 1329"/>
          <p:cNvSpPr>
            <a:spLocks noChangeShapeType="1"/>
          </p:cNvSpPr>
          <p:nvPr/>
        </p:nvSpPr>
        <p:spPr>
          <a:xfrm>
            <a:off x="14740853" y="20282056"/>
            <a:ext cx="0" cy="0"/>
          </a:xfrm>
          <a:prstGeom prst="line">
            <a:avLst/>
          </a:prstGeom>
          <a:noFill/>
          <a:ln w="9525" cap="rnd">
            <a:solidFill>
              <a:srgbClr val="000000"/>
            </a:solidFill>
            <a:round/>
          </a:ln>
        </p:spPr>
        <p:txBody>
          <a:bodyPr wrap="square" lIns="95779" tIns="47889" rIns="95779" bIns="47889"/>
          <a:lstStyle/>
          <a:p>
            <a:pPr lvl="0">
              <a:defRPr/>
            </a:pPr>
            <a:endParaRPr lang="ko-KR" altLang="en-US"/>
          </a:p>
        </p:txBody>
      </p:sp>
      <p:sp>
        <p:nvSpPr>
          <p:cNvPr id="25" name="Rectangle 120"/>
          <p:cNvSpPr>
            <a:spLocks noChangeArrowheads="1"/>
          </p:cNvSpPr>
          <p:nvPr/>
        </p:nvSpPr>
        <p:spPr>
          <a:xfrm>
            <a:off x="254872" y="16754169"/>
            <a:ext cx="13994528" cy="7304536"/>
          </a:xfrm>
          <a:prstGeom prst="rect">
            <a:avLst/>
          </a:prstGeom>
          <a:solidFill>
            <a:schemeClr val="accent1">
              <a:alpha val="0"/>
            </a:schemeClr>
          </a:solidFill>
          <a:ln w="9525">
            <a:solidFill>
              <a:schemeClr val="tx1"/>
            </a:solidFill>
            <a:miter/>
          </a:ln>
        </p:spPr>
        <p:txBody>
          <a:bodyPr wrap="none" lIns="95770" tIns="47885" rIns="95770" bIns="47885" anchor="ctr"/>
          <a:lstStyle/>
          <a:p>
            <a:pPr lvl="0">
              <a:defRPr/>
            </a:pPr>
            <a:endParaRPr lang="ko-KR" altLang="en-US"/>
          </a:p>
        </p:txBody>
      </p:sp>
      <p:sp>
        <p:nvSpPr>
          <p:cNvPr id="26" name="Text Box 35"/>
          <p:cNvSpPr txBox="1">
            <a:spLocks noChangeArrowheads="1"/>
          </p:cNvSpPr>
          <p:nvPr/>
        </p:nvSpPr>
        <p:spPr>
          <a:xfrm>
            <a:off x="278618" y="17718539"/>
            <a:ext cx="13879834" cy="5699201"/>
          </a:xfrm>
          <a:prstGeom prst="rect">
            <a:avLst/>
          </a:prstGeom>
          <a:noFill/>
          <a:ln w="9525">
            <a:noFill/>
            <a:miter/>
          </a:ln>
        </p:spPr>
        <p:txBody>
          <a:bodyPr wrap="square" lIns="95770" tIns="47885" rIns="95770" bIns="47885">
            <a:spAutoFit/>
          </a:bodyPr>
          <a:lstStyle/>
          <a:p>
            <a:pPr marL="457200" lvl="0" indent="-457200" algn="just">
              <a:lnSpc>
                <a:spcPts val="4400"/>
              </a:lnSpc>
              <a:buFont typeface="Arial" panose="020B0604020202020204" pitchFamily="34" charset="0"/>
              <a:buChar char="•"/>
              <a:defRPr/>
            </a:pPr>
            <a:r>
              <a:rPr lang="en-US" altLang="ko-KR" sz="3400" dirty="0">
                <a:latin typeface="Georgia"/>
              </a:rPr>
              <a:t>In modern SoC designs, distributed low-dropout (LDO) regulators </a:t>
            </a:r>
            <a:r>
              <a:rPr lang="en-US" altLang="ko-KR" sz="3400" dirty="0" err="1">
                <a:latin typeface="Georgia"/>
              </a:rPr>
              <a:t>ar</a:t>
            </a:r>
            <a:r>
              <a:rPr lang="en-US" altLang="ko-KR" sz="3400" dirty="0">
                <a:latin typeface="Georgia"/>
              </a:rPr>
              <a:t> e extensively applied for precise and responsive on-chip power mana </a:t>
            </a:r>
            <a:r>
              <a:rPr lang="en-US" altLang="ko-KR" sz="3400" dirty="0" err="1">
                <a:latin typeface="Georgia"/>
              </a:rPr>
              <a:t>gement</a:t>
            </a:r>
            <a:r>
              <a:rPr lang="en-US" altLang="ko-KR" sz="3400" dirty="0">
                <a:latin typeface="Georgia"/>
              </a:rPr>
              <a:t>.</a:t>
            </a:r>
          </a:p>
          <a:p>
            <a:pPr marL="457200" indent="-457200" algn="just">
              <a:lnSpc>
                <a:spcPts val="4400"/>
              </a:lnSpc>
              <a:buFont typeface="Arial" panose="020B0604020202020204" pitchFamily="34" charset="0"/>
              <a:buChar char="•"/>
              <a:defRPr/>
            </a:pPr>
            <a:r>
              <a:rPr lang="en-US" altLang="ko-KR" sz="3400" dirty="0">
                <a:latin typeface="Georgia"/>
              </a:rPr>
              <a:t>D-LDOs severely suffer from the trade-off issues between fast </a:t>
            </a:r>
            <a:r>
              <a:rPr lang="en-US" altLang="ko-KR" sz="3400" dirty="0" err="1">
                <a:latin typeface="Georgia"/>
              </a:rPr>
              <a:t>tran</a:t>
            </a:r>
            <a:r>
              <a:rPr lang="en-US" altLang="ko-KR" sz="3400" dirty="0">
                <a:latin typeface="Georgia"/>
              </a:rPr>
              <a:t> </a:t>
            </a:r>
            <a:r>
              <a:rPr lang="en-US" altLang="ko-KR" sz="3400" dirty="0" err="1">
                <a:latin typeface="Georgia"/>
              </a:rPr>
              <a:t>sient</a:t>
            </a:r>
            <a:r>
              <a:rPr lang="en-US" altLang="ko-KR" sz="3400" dirty="0">
                <a:latin typeface="Georgia"/>
              </a:rPr>
              <a:t> response and current efficiency.</a:t>
            </a:r>
          </a:p>
          <a:p>
            <a:pPr marL="457200" lvl="0" indent="-457200" algn="just">
              <a:lnSpc>
                <a:spcPts val="4400"/>
              </a:lnSpc>
              <a:buFont typeface="Arial" panose="020B0604020202020204" pitchFamily="34" charset="0"/>
              <a:buChar char="•"/>
              <a:defRPr/>
            </a:pPr>
            <a:r>
              <a:rPr lang="en-US" altLang="ko-KR" sz="3400" dirty="0">
                <a:latin typeface="Georgia"/>
              </a:rPr>
              <a:t>Designing trends for linear regulators are changing from conventional analog LDO to digital, because in former approach good power efficiency can be achieved due to small quiescent current, but it causes very slow response, moreover digital world also diminishes the external components used for compensation issues like in analog. </a:t>
            </a:r>
          </a:p>
        </p:txBody>
      </p:sp>
      <p:sp>
        <p:nvSpPr>
          <p:cNvPr id="27" name="Line 1329"/>
          <p:cNvSpPr>
            <a:spLocks noChangeShapeType="1"/>
          </p:cNvSpPr>
          <p:nvPr/>
        </p:nvSpPr>
        <p:spPr>
          <a:xfrm>
            <a:off x="14739109" y="21114314"/>
            <a:ext cx="0" cy="0"/>
          </a:xfrm>
          <a:prstGeom prst="line">
            <a:avLst/>
          </a:prstGeom>
          <a:noFill/>
          <a:ln w="9525" cap="rnd">
            <a:solidFill>
              <a:srgbClr val="000000"/>
            </a:solidFill>
            <a:round/>
          </a:ln>
        </p:spPr>
        <p:txBody>
          <a:bodyPr wrap="square" lIns="95779" tIns="47889" rIns="95779" bIns="47889"/>
          <a:lstStyle/>
          <a:p>
            <a:pPr lvl="0">
              <a:defRPr/>
            </a:pPr>
            <a:endParaRPr lang="ko-KR" altLang="en-US"/>
          </a:p>
        </p:txBody>
      </p:sp>
      <p:sp>
        <p:nvSpPr>
          <p:cNvPr id="28" name="Line 1317"/>
          <p:cNvSpPr>
            <a:spLocks noChangeShapeType="1"/>
          </p:cNvSpPr>
          <p:nvPr/>
        </p:nvSpPr>
        <p:spPr>
          <a:xfrm>
            <a:off x="13389619" y="30154040"/>
            <a:ext cx="0" cy="0"/>
          </a:xfrm>
          <a:prstGeom prst="line">
            <a:avLst/>
          </a:prstGeom>
          <a:noFill/>
          <a:ln w="0" cap="rnd">
            <a:solidFill>
              <a:srgbClr val="000000"/>
            </a:solidFill>
            <a:round/>
          </a:ln>
        </p:spPr>
        <p:txBody>
          <a:bodyPr wrap="square" lIns="95779" tIns="47889" rIns="95779" bIns="47889"/>
          <a:lstStyle/>
          <a:p>
            <a:pPr lvl="0">
              <a:defRPr/>
            </a:pPr>
            <a:endParaRPr lang="ko-KR" altLang="en-US"/>
          </a:p>
        </p:txBody>
      </p:sp>
      <p:sp>
        <p:nvSpPr>
          <p:cNvPr id="29" name="Rectangle 120"/>
          <p:cNvSpPr>
            <a:spLocks noChangeArrowheads="1"/>
          </p:cNvSpPr>
          <p:nvPr/>
        </p:nvSpPr>
        <p:spPr>
          <a:xfrm>
            <a:off x="241300" y="24609057"/>
            <a:ext cx="14046200" cy="15683535"/>
          </a:xfrm>
          <a:prstGeom prst="rect">
            <a:avLst/>
          </a:prstGeom>
          <a:solidFill>
            <a:schemeClr val="accent1">
              <a:alpha val="0"/>
            </a:schemeClr>
          </a:solidFill>
          <a:ln w="9525">
            <a:solidFill>
              <a:schemeClr val="tx1"/>
            </a:solidFill>
            <a:miter/>
          </a:ln>
        </p:spPr>
        <p:txBody>
          <a:bodyPr wrap="none" lIns="95770" tIns="47885" rIns="95770" bIns="47885" anchor="ctr"/>
          <a:lstStyle/>
          <a:p>
            <a:pPr lvl="0">
              <a:defRPr/>
            </a:pPr>
            <a:endParaRPr lang="ko-KR" altLang="en-US"/>
          </a:p>
        </p:txBody>
      </p:sp>
      <p:sp>
        <p:nvSpPr>
          <p:cNvPr id="30" name="Text Box 35"/>
          <p:cNvSpPr txBox="1">
            <a:spLocks noChangeArrowheads="1"/>
          </p:cNvSpPr>
          <p:nvPr/>
        </p:nvSpPr>
        <p:spPr>
          <a:xfrm>
            <a:off x="278617" y="30594684"/>
            <a:ext cx="13938827" cy="15167498"/>
          </a:xfrm>
          <a:prstGeom prst="rect">
            <a:avLst/>
          </a:prstGeom>
          <a:noFill/>
          <a:ln w="9525">
            <a:noFill/>
            <a:miter/>
          </a:ln>
        </p:spPr>
        <p:txBody>
          <a:bodyPr wrap="square" lIns="95770" tIns="47885" rIns="95770" bIns="47885">
            <a:spAutoFit/>
          </a:bodyPr>
          <a:lstStyle/>
          <a:p>
            <a:pPr marL="571500" lvl="0" indent="-571500" algn="just">
              <a:lnSpc>
                <a:spcPts val="5000"/>
              </a:lnSpc>
              <a:buFont typeface="Wingdings"/>
              <a:buChar char="§"/>
              <a:defRPr/>
            </a:pPr>
            <a:r>
              <a:rPr lang="en-US" altLang="ko-KR" sz="3400" dirty="0">
                <a:latin typeface="Georgia"/>
              </a:rPr>
              <a:t>Fig. 1 illustrates the block diagram of proposed Digital LDO comprises of a comparator, which provides the level of voltage to the controller by comparing the reference voltage with the feed-back output voltage. Depending on the level of feed-back voltage comparator generates the up/down voltage which is high in the case of (VOUT &lt; VREF́ )and vice versa. After getting the up/down signal from comparator, digital controller operation is started to perform successive approximations and it generates the 12-bit digital code to drive the switch array of power transistors until the target voltage equal to reference voltage is achieved. To accelerate this loop process a boost mechanism is proposed inside the loop which is activated for just transient response time. An approximation of boost range is applied which covers the minimum dropout voltage range, according to that any occurrence of overshoot/undershoot beyond this range is detected by the boost detector to take over the effect.</a:t>
            </a:r>
          </a:p>
          <a:p>
            <a:pPr marL="0" lvl="0" indent="0" algn="just">
              <a:lnSpc>
                <a:spcPts val="5000"/>
              </a:lnSpc>
              <a:buFont typeface="Wingdings"/>
              <a:buNone/>
              <a:defRPr/>
            </a:pPr>
            <a:endParaRPr lang="en-US" sz="3400" dirty="0">
              <a:latin typeface="Georgia"/>
            </a:endParaRPr>
          </a:p>
        </p:txBody>
      </p:sp>
      <p:grpSp>
        <p:nvGrpSpPr>
          <p:cNvPr id="31" name="그룹 23"/>
          <p:cNvGrpSpPr/>
          <p:nvPr/>
        </p:nvGrpSpPr>
        <p:grpSpPr>
          <a:xfrm>
            <a:off x="1" y="24212437"/>
            <a:ext cx="15553729" cy="972313"/>
            <a:chOff x="415968" y="6739622"/>
            <a:chExt cx="7414223" cy="609600"/>
          </a:xfrm>
        </p:grpSpPr>
        <p:pic>
          <p:nvPicPr>
            <p:cNvPr id="32" name="Picture 4" descr="I:\Music\Music\12년 10월\파워포인트 ppt [이쁘고 언젠가는 쓸모있는 슬라이드700개]-197M\코발트2.png"/>
            <p:cNvPicPr>
              <a:picLocks noChangeAspect="1" noChangeArrowheads="1"/>
            </p:cNvPicPr>
            <p:nvPr/>
          </p:nvPicPr>
          <p:blipFill rotWithShape="1">
            <a:blip r:embed="rId5"/>
            <a:srcRect/>
            <a:stretch>
              <a:fillRect/>
            </a:stretch>
          </p:blipFill>
          <p:spPr>
            <a:xfrm>
              <a:off x="415968" y="6739622"/>
              <a:ext cx="7414223" cy="609600"/>
            </a:xfrm>
            <a:prstGeom prst="rect">
              <a:avLst/>
            </a:prstGeom>
            <a:noFill/>
          </p:spPr>
        </p:pic>
        <p:sp>
          <p:nvSpPr>
            <p:cNvPr id="33" name="TextBox 32"/>
            <p:cNvSpPr txBox="1"/>
            <p:nvPr/>
          </p:nvSpPr>
          <p:spPr>
            <a:xfrm>
              <a:off x="739818" y="6775079"/>
              <a:ext cx="6881114" cy="443815"/>
            </a:xfrm>
            <a:prstGeom prst="rect">
              <a:avLst/>
            </a:prstGeom>
            <a:noFill/>
          </p:spPr>
          <p:txBody>
            <a:bodyPr wrap="square">
              <a:spAutoFit/>
            </a:bodyPr>
            <a:lstStyle/>
            <a:p>
              <a:pPr lvl="0">
                <a:defRPr/>
              </a:pPr>
              <a:r>
                <a:rPr lang="en-US" altLang="ko-KR" sz="4000" b="1" dirty="0">
                  <a:solidFill>
                    <a:schemeClr val="bg1"/>
                  </a:solidFill>
                  <a:latin typeface="Georgia"/>
                  <a:ea typeface="HY헤드라인M"/>
                </a:rPr>
                <a:t>3. Proposed Fast-Transient &amp; Current Efficient D-LDO</a:t>
              </a:r>
            </a:p>
          </p:txBody>
        </p:sp>
      </p:grpSp>
      <p:sp>
        <p:nvSpPr>
          <p:cNvPr id="34" name="Rectangle 120"/>
          <p:cNvSpPr>
            <a:spLocks noChangeArrowheads="1"/>
          </p:cNvSpPr>
          <p:nvPr/>
        </p:nvSpPr>
        <p:spPr>
          <a:xfrm>
            <a:off x="14814524" y="8334503"/>
            <a:ext cx="15168589" cy="13352968"/>
          </a:xfrm>
          <a:prstGeom prst="rect">
            <a:avLst/>
          </a:prstGeom>
          <a:solidFill>
            <a:schemeClr val="accent1">
              <a:alpha val="0"/>
            </a:schemeClr>
          </a:solidFill>
          <a:ln w="9525">
            <a:solidFill>
              <a:schemeClr val="tx1"/>
            </a:solidFill>
            <a:miter/>
          </a:ln>
        </p:spPr>
        <p:txBody>
          <a:bodyPr wrap="none" lIns="95770" tIns="47885" rIns="95770" bIns="47885" anchor="ctr"/>
          <a:lstStyle/>
          <a:p>
            <a:pPr lvl="0">
              <a:defRPr/>
            </a:pPr>
            <a:endParaRPr lang="ko-KR" altLang="en-US"/>
          </a:p>
        </p:txBody>
      </p:sp>
      <p:sp>
        <p:nvSpPr>
          <p:cNvPr id="35" name="TextBox 34"/>
          <p:cNvSpPr txBox="1"/>
          <p:nvPr/>
        </p:nvSpPr>
        <p:spPr>
          <a:xfrm>
            <a:off x="-235974" y="30009558"/>
            <a:ext cx="15591555" cy="584775"/>
          </a:xfrm>
          <a:prstGeom prst="rect">
            <a:avLst/>
          </a:prstGeom>
          <a:noFill/>
        </p:spPr>
        <p:txBody>
          <a:bodyPr wrap="square">
            <a:spAutoFit/>
          </a:bodyPr>
          <a:lstStyle/>
          <a:p>
            <a:pPr lvl="0" algn="ctr">
              <a:defRPr/>
            </a:pPr>
            <a:r>
              <a:rPr lang="en-US" sz="3200" dirty="0">
                <a:latin typeface="Georgia"/>
              </a:rPr>
              <a:t>Fig. 1 Block diagram of proposed digital-LDO</a:t>
            </a:r>
          </a:p>
        </p:txBody>
      </p:sp>
      <p:grpSp>
        <p:nvGrpSpPr>
          <p:cNvPr id="36" name="그룹 23"/>
          <p:cNvGrpSpPr/>
          <p:nvPr/>
        </p:nvGrpSpPr>
        <p:grpSpPr>
          <a:xfrm>
            <a:off x="80422" y="16352222"/>
            <a:ext cx="12364719" cy="972313"/>
            <a:chOff x="504231" y="6210300"/>
            <a:chExt cx="5894071" cy="609600"/>
          </a:xfrm>
        </p:grpSpPr>
        <p:pic>
          <p:nvPicPr>
            <p:cNvPr id="37" name="Picture 4" descr="I:\Music\Music\12년 10월\파워포인트 ppt [이쁘고 언젠가는 쓸모있는 슬라이드700개]-197M\코발트2.png"/>
            <p:cNvPicPr>
              <a:picLocks noChangeAspect="1" noChangeArrowheads="1"/>
            </p:cNvPicPr>
            <p:nvPr/>
          </p:nvPicPr>
          <p:blipFill rotWithShape="1">
            <a:blip r:embed="rId5"/>
            <a:srcRect/>
            <a:stretch>
              <a:fillRect/>
            </a:stretch>
          </p:blipFill>
          <p:spPr>
            <a:xfrm>
              <a:off x="504231" y="6210300"/>
              <a:ext cx="5894071" cy="609600"/>
            </a:xfrm>
            <a:prstGeom prst="rect">
              <a:avLst/>
            </a:prstGeom>
            <a:noFill/>
          </p:spPr>
        </p:pic>
        <p:sp>
          <p:nvSpPr>
            <p:cNvPr id="38" name="TextBox 37"/>
            <p:cNvSpPr txBox="1"/>
            <p:nvPr/>
          </p:nvSpPr>
          <p:spPr>
            <a:xfrm>
              <a:off x="828081" y="6245757"/>
              <a:ext cx="4674317" cy="443815"/>
            </a:xfrm>
            <a:prstGeom prst="rect">
              <a:avLst/>
            </a:prstGeom>
            <a:noFill/>
          </p:spPr>
          <p:txBody>
            <a:bodyPr wrap="none">
              <a:spAutoFit/>
            </a:bodyPr>
            <a:lstStyle/>
            <a:p>
              <a:pPr lvl="0">
                <a:defRPr/>
              </a:pPr>
              <a:r>
                <a:rPr lang="en-US" altLang="ko-KR" sz="4000" b="1">
                  <a:solidFill>
                    <a:schemeClr val="bg1"/>
                  </a:solidFill>
                  <a:latin typeface="Georgia"/>
                  <a:ea typeface="HY헤드라인M"/>
                </a:rPr>
                <a:t>2. Motivation &amp; Problem Statement</a:t>
              </a:r>
            </a:p>
          </p:txBody>
        </p:sp>
      </p:grpSp>
      <p:sp>
        <p:nvSpPr>
          <p:cNvPr id="39" name="Text Box 33"/>
          <p:cNvSpPr txBox="1">
            <a:spLocks noChangeArrowheads="1"/>
          </p:cNvSpPr>
          <p:nvPr/>
        </p:nvSpPr>
        <p:spPr>
          <a:xfrm>
            <a:off x="26812728" y="7448510"/>
            <a:ext cx="2970684" cy="589148"/>
          </a:xfrm>
          <a:prstGeom prst="rect">
            <a:avLst/>
          </a:prstGeom>
          <a:noFill/>
          <a:ln w="9525">
            <a:noFill/>
            <a:miter/>
          </a:ln>
        </p:spPr>
        <p:txBody>
          <a:bodyPr wrap="square" lIns="95770" tIns="47885" rIns="95770" bIns="47885">
            <a:spAutoFit/>
          </a:bodyPr>
          <a:lstStyle/>
          <a:p>
            <a:pPr lvl="0" algn="ctr" latinLnBrk="0">
              <a:spcBef>
                <a:spcPts val="0"/>
              </a:spcBef>
              <a:spcAft>
                <a:spcPts val="0"/>
              </a:spcAft>
              <a:defRPr/>
            </a:pPr>
            <a:r>
              <a:rPr lang="en-US" altLang="ko-KR" sz="3200">
                <a:solidFill>
                  <a:srgbClr val="002060"/>
                </a:solidFill>
                <a:latin typeface="Georgia"/>
                <a:cs typeface="Arial"/>
              </a:rPr>
              <a:t>Jul 2022</a:t>
            </a:r>
          </a:p>
        </p:txBody>
      </p:sp>
      <p:sp>
        <p:nvSpPr>
          <p:cNvPr id="42" name="Text Box 35"/>
          <p:cNvSpPr txBox="1">
            <a:spLocks noChangeArrowheads="1"/>
          </p:cNvSpPr>
          <p:nvPr/>
        </p:nvSpPr>
        <p:spPr>
          <a:xfrm>
            <a:off x="14842636" y="12580575"/>
            <a:ext cx="14905655" cy="9004593"/>
          </a:xfrm>
          <a:prstGeom prst="rect">
            <a:avLst/>
          </a:prstGeom>
          <a:noFill/>
          <a:ln w="9525">
            <a:noFill/>
            <a:miter/>
          </a:ln>
        </p:spPr>
        <p:txBody>
          <a:bodyPr wrap="square" lIns="95770" tIns="47885" rIns="95770" bIns="47885">
            <a:spAutoFit/>
          </a:bodyPr>
          <a:lstStyle/>
          <a:p>
            <a:pPr marL="571500" lvl="0" indent="-571500" algn="just">
              <a:lnSpc>
                <a:spcPts val="4080"/>
              </a:lnSpc>
              <a:buFont typeface="Wingdings"/>
              <a:buChar char="§"/>
              <a:defRPr/>
            </a:pPr>
            <a:endParaRPr lang="en-US" sz="3400" dirty="0">
              <a:latin typeface="Georgia"/>
            </a:endParaRPr>
          </a:p>
          <a:p>
            <a:pPr marL="571500" lvl="0" indent="-571500" algn="just">
              <a:lnSpc>
                <a:spcPts val="4080"/>
              </a:lnSpc>
              <a:buFont typeface="Wingdings"/>
              <a:buChar char="§"/>
              <a:defRPr/>
            </a:pPr>
            <a:endParaRPr lang="en-US" sz="3400" dirty="0">
              <a:latin typeface="Georgia"/>
            </a:endParaRPr>
          </a:p>
          <a:p>
            <a:pPr marL="571500" lvl="0" indent="-571500" algn="just">
              <a:lnSpc>
                <a:spcPts val="4080"/>
              </a:lnSpc>
              <a:buFont typeface="Wingdings"/>
              <a:buChar char="§"/>
              <a:defRPr/>
            </a:pPr>
            <a:r>
              <a:rPr lang="en-US" altLang="ko-KR" sz="3400" dirty="0">
                <a:latin typeface="Georgia"/>
              </a:rPr>
              <a:t>Fig. 2 shows the activation scheme of boost mechanism. The boost mechanism is embedded with a pre-defined range of lock region. This range is embedded by varying the size ratios of PMOS/NMOS switches. As by varying the aspect ratios the operating region can be expanded or contracted.</a:t>
            </a:r>
          </a:p>
          <a:p>
            <a:pPr marL="571500" lvl="0" indent="-571500" algn="just">
              <a:lnSpc>
                <a:spcPts val="4080"/>
              </a:lnSpc>
              <a:buFont typeface="Wingdings"/>
              <a:buChar char="§"/>
              <a:defRPr/>
            </a:pPr>
            <a:r>
              <a:rPr lang="en-US" altLang="ko-KR" sz="3400" dirty="0">
                <a:latin typeface="Georgia"/>
              </a:rPr>
              <a:t>Two types of controllers provide the two modes of control: fine control and coarse control. In fine control the conventional accumulator performs the iterations to generate the 12-bit digital code until the target voltage is achieved. The conventional accumulator is based on integral base and it counts on every clock cycle and provides the efficient load regulation and enhanced ripple performance. This is normal mode of operation. On the other hand the coarse control is activated for just transient time to perform the target recovery from large droops/overshoots. SAR controller provides boost mode by varying the loop gain. The drawn response of SAR and conventional accumulator is shown in Fig. 3.</a:t>
            </a:r>
          </a:p>
        </p:txBody>
      </p:sp>
      <p:sp>
        <p:nvSpPr>
          <p:cNvPr id="48" name="Text Box 35"/>
          <p:cNvSpPr txBox="1">
            <a:spLocks noChangeArrowheads="1"/>
          </p:cNvSpPr>
          <p:nvPr/>
        </p:nvSpPr>
        <p:spPr>
          <a:xfrm>
            <a:off x="14869734" y="28366142"/>
            <a:ext cx="14905655" cy="3236026"/>
          </a:xfrm>
          <a:prstGeom prst="rect">
            <a:avLst/>
          </a:prstGeom>
          <a:noFill/>
          <a:ln w="9525">
            <a:noFill/>
            <a:miter/>
          </a:ln>
        </p:spPr>
        <p:txBody>
          <a:bodyPr wrap="square" lIns="95770" tIns="47885" rIns="95770" bIns="47885">
            <a:spAutoFit/>
          </a:bodyPr>
          <a:lstStyle/>
          <a:p>
            <a:pPr marL="571500" lvl="0" indent="-571500" algn="just">
              <a:buFont typeface="Wingdings"/>
              <a:buChar char="§"/>
              <a:defRPr/>
            </a:pPr>
            <a:r>
              <a:rPr lang="en-US" altLang="ko-KR" sz="3400" dirty="0">
                <a:latin typeface="Georgia"/>
              </a:rPr>
              <a:t>The proposed digital-LDO is a digital structure and digital simulation, PEX and LPE simulations are being carried out for evaluation in </a:t>
            </a:r>
            <a:r>
              <a:rPr lang="en-US" altLang="ko-KR" sz="3400" dirty="0" err="1">
                <a:latin typeface="Georgia"/>
              </a:rPr>
              <a:t>Cadencetool</a:t>
            </a:r>
            <a:r>
              <a:rPr lang="en-US" altLang="ko-KR" sz="3400" dirty="0">
                <a:latin typeface="Georgia"/>
              </a:rPr>
              <a:t> version IC615 and caliber respectively. The transient response of the proposed digital is simulated for no load conditions and for both modes; normal mode and the boost mode as shown in Fig. 5.</a:t>
            </a:r>
          </a:p>
          <a:p>
            <a:pPr marL="571500" lvl="0" indent="-571500" algn="just">
              <a:buFont typeface="Wingdings"/>
              <a:buChar char="§"/>
              <a:defRPr/>
            </a:pPr>
            <a:endParaRPr lang="en-US" sz="3400" dirty="0">
              <a:latin typeface="Georgia"/>
            </a:endParaRPr>
          </a:p>
        </p:txBody>
      </p:sp>
      <p:sp>
        <p:nvSpPr>
          <p:cNvPr id="49" name="TextBox 48"/>
          <p:cNvSpPr txBox="1"/>
          <p:nvPr/>
        </p:nvSpPr>
        <p:spPr>
          <a:xfrm>
            <a:off x="13298619" y="26524787"/>
            <a:ext cx="10865839" cy="584775"/>
          </a:xfrm>
          <a:prstGeom prst="rect">
            <a:avLst/>
          </a:prstGeom>
          <a:noFill/>
        </p:spPr>
        <p:txBody>
          <a:bodyPr wrap="square">
            <a:spAutoFit/>
          </a:bodyPr>
          <a:lstStyle/>
          <a:p>
            <a:pPr lvl="0" algn="ctr">
              <a:defRPr/>
            </a:pPr>
            <a:r>
              <a:rPr lang="en-US" altLang="ko-KR" sz="3200">
                <a:latin typeface="Georgia"/>
              </a:rPr>
              <a:t>Fig. 4 Simulated transient response </a:t>
            </a:r>
          </a:p>
          <a:p>
            <a:pPr lvl="0" algn="ctr">
              <a:defRPr/>
            </a:pPr>
            <a:r>
              <a:rPr lang="en-US" altLang="ko-KR" sz="3200">
                <a:latin typeface="Georgia"/>
              </a:rPr>
              <a:t>for no load condition.</a:t>
            </a:r>
          </a:p>
        </p:txBody>
      </p:sp>
      <p:sp>
        <p:nvSpPr>
          <p:cNvPr id="50" name="TextBox 49"/>
          <p:cNvSpPr txBox="1"/>
          <p:nvPr/>
        </p:nvSpPr>
        <p:spPr>
          <a:xfrm>
            <a:off x="14981494" y="39063411"/>
            <a:ext cx="15591555" cy="1077218"/>
          </a:xfrm>
          <a:prstGeom prst="rect">
            <a:avLst/>
          </a:prstGeom>
          <a:noFill/>
        </p:spPr>
        <p:txBody>
          <a:bodyPr wrap="square">
            <a:spAutoFit/>
          </a:bodyPr>
          <a:lstStyle/>
          <a:p>
            <a:pPr lvl="0">
              <a:defRPr/>
            </a:pPr>
            <a:r>
              <a:rPr lang="en-US" sz="3200" dirty="0">
                <a:latin typeface="Georgia"/>
              </a:rPr>
              <a:t>Table 2 : Characteristics of load transient </a:t>
            </a:r>
          </a:p>
          <a:p>
            <a:pPr lvl="0">
              <a:defRPr/>
            </a:pPr>
            <a:r>
              <a:rPr lang="en-US" sz="3200" dirty="0">
                <a:latin typeface="Georgia"/>
              </a:rPr>
              <a:t>                 response for both modes.</a:t>
            </a:r>
          </a:p>
        </p:txBody>
      </p:sp>
      <p:sp>
        <p:nvSpPr>
          <p:cNvPr id="51" name="TextBox 50"/>
          <p:cNvSpPr txBox="1"/>
          <p:nvPr/>
        </p:nvSpPr>
        <p:spPr>
          <a:xfrm>
            <a:off x="14745377" y="35560855"/>
            <a:ext cx="15591555" cy="584775"/>
          </a:xfrm>
          <a:prstGeom prst="rect">
            <a:avLst/>
          </a:prstGeom>
          <a:noFill/>
        </p:spPr>
        <p:txBody>
          <a:bodyPr wrap="square">
            <a:spAutoFit/>
          </a:bodyPr>
          <a:lstStyle/>
          <a:p>
            <a:pPr lvl="0" algn="ctr">
              <a:defRPr/>
            </a:pPr>
            <a:r>
              <a:rPr lang="en-US" sz="3200" dirty="0">
                <a:latin typeface="Georgia"/>
              </a:rPr>
              <a:t>Table 1 : Performance summary and comparison with other architectures.</a:t>
            </a:r>
          </a:p>
        </p:txBody>
      </p:sp>
      <p:sp>
        <p:nvSpPr>
          <p:cNvPr id="52" name="Text Box 35"/>
          <p:cNvSpPr txBox="1">
            <a:spLocks noChangeArrowheads="1"/>
          </p:cNvSpPr>
          <p:nvPr/>
        </p:nvSpPr>
        <p:spPr>
          <a:xfrm>
            <a:off x="278617" y="8681244"/>
            <a:ext cx="13791343" cy="7391972"/>
          </a:xfrm>
          <a:prstGeom prst="rect">
            <a:avLst/>
          </a:prstGeom>
          <a:noFill/>
          <a:ln w="9525">
            <a:noFill/>
            <a:miter/>
          </a:ln>
        </p:spPr>
        <p:txBody>
          <a:bodyPr wrap="square" lIns="95770" tIns="47885" rIns="95770" bIns="47885">
            <a:spAutoFit/>
          </a:bodyPr>
          <a:lstStyle/>
          <a:p>
            <a:pPr marL="571500" lvl="0" indent="-571500" algn="just">
              <a:lnSpc>
                <a:spcPts val="4400"/>
              </a:lnSpc>
              <a:buFont typeface="Wingdings"/>
              <a:buChar char="§"/>
              <a:defRPr/>
            </a:pPr>
            <a:r>
              <a:rPr lang="en-US" altLang="ko-KR" sz="3400" dirty="0">
                <a:latin typeface="Georgia"/>
              </a:rPr>
              <a:t>This paper presents a fully digital, current efficient and fast transient response digital low drop-out regulator to be used in multi-voltage domains levels for on chip delivery networks. A boost mechanism is embedded with the normal loop of operation which achieves the fast transient response in current transients. The structure reveals the efficient load regulation with the reduced ripple effects. The proposed structure is designed in samung-65nm CMOS process. The simulated response shows the transient response of 45ns with 10mA of load current. With this condition, it achieves the peak current efficiency of 99.9%. The design parameters of proposed digital-LDO are supply voltage 1.2V, maximum operating frequency 20MHz, complete digital architecture.</a:t>
            </a:r>
          </a:p>
        </p:txBody>
      </p:sp>
      <p:sp>
        <p:nvSpPr>
          <p:cNvPr id="96" name="TextBox 95"/>
          <p:cNvSpPr txBox="1"/>
          <p:nvPr/>
        </p:nvSpPr>
        <p:spPr>
          <a:xfrm>
            <a:off x="18301448" y="26616735"/>
            <a:ext cx="15591555" cy="584775"/>
          </a:xfrm>
          <a:prstGeom prst="rect">
            <a:avLst/>
          </a:prstGeom>
          <a:noFill/>
        </p:spPr>
        <p:txBody>
          <a:bodyPr wrap="square">
            <a:spAutoFit/>
          </a:bodyPr>
          <a:lstStyle/>
          <a:p>
            <a:pPr lvl="0" algn="ctr">
              <a:defRPr/>
            </a:pPr>
            <a:r>
              <a:rPr lang="en-US" sz="3200" dirty="0">
                <a:latin typeface="Georgia"/>
              </a:rPr>
              <a:t>  Fig. 5 Simulated transient response</a:t>
            </a:r>
          </a:p>
          <a:p>
            <a:pPr lvl="0" algn="ctr">
              <a:defRPr/>
            </a:pPr>
            <a:r>
              <a:rPr lang="en-US" altLang="ko-KR" sz="3200" dirty="0">
                <a:latin typeface="Georgia"/>
              </a:rPr>
              <a:t>      </a:t>
            </a:r>
            <a:r>
              <a:rPr lang="en-US" sz="3200" dirty="0">
                <a:latin typeface="Georgia"/>
              </a:rPr>
              <a:t>for step load current of 10mA</a:t>
            </a:r>
          </a:p>
        </p:txBody>
      </p:sp>
      <p:sp>
        <p:nvSpPr>
          <p:cNvPr id="53" name="Text Box 35"/>
          <p:cNvSpPr txBox="1">
            <a:spLocks noChangeArrowheads="1"/>
          </p:cNvSpPr>
          <p:nvPr/>
        </p:nvSpPr>
        <p:spPr>
          <a:xfrm>
            <a:off x="469117" y="41107804"/>
            <a:ext cx="22733784" cy="1450922"/>
          </a:xfrm>
          <a:prstGeom prst="rect">
            <a:avLst/>
          </a:prstGeom>
          <a:noFill/>
          <a:ln w="9525">
            <a:noFill/>
            <a:miter/>
          </a:ln>
        </p:spPr>
        <p:txBody>
          <a:bodyPr wrap="square" lIns="95770" tIns="47885" rIns="95770" bIns="47885">
            <a:spAutoFit/>
          </a:bodyPr>
          <a:lstStyle/>
          <a:p>
            <a:pPr marL="571500" lvl="0" indent="-571500" algn="just">
              <a:buFont typeface="Wingdings"/>
              <a:buChar char="§"/>
              <a:defRPr/>
            </a:pPr>
            <a:r>
              <a:rPr lang="en-US" sz="2200">
                <a:latin typeface="Georgia"/>
              </a:rPr>
              <a:t>“This work was supported by the Ministry of Education of the Republic of Korea and the National Research Foundation of Korea (NRF-2020R1I1A3073683)”</a:t>
            </a:r>
          </a:p>
          <a:p>
            <a:pPr marL="571500" lvl="0" indent="-571500" algn="just">
              <a:buFont typeface="Wingdings"/>
              <a:buChar char="§"/>
              <a:defRPr/>
            </a:pPr>
            <a:r>
              <a:rPr lang="en-US" sz="2200">
                <a:latin typeface="Georgia"/>
              </a:rPr>
              <a:t>“This research was supported by the MSIT(Ministry of Science and ICT), Korea, under the ITRC(Information Technology Research Center) support program(IITP-2021-2018-0-01433) supervised by the IITP(Institute for Information &amp; communications Technology Promotion)” </a:t>
            </a:r>
          </a:p>
          <a:p>
            <a:pPr marL="571500" lvl="0" indent="-571500" algn="just">
              <a:buFont typeface="Wingdings"/>
              <a:buChar char="§"/>
              <a:defRPr/>
            </a:pPr>
            <a:r>
              <a:rPr lang="en-US" sz="2200">
                <a:latin typeface="Georgia"/>
              </a:rPr>
              <a:t>“The chip fabrication and EDA tool were supported by the IC Design Education Center(IDEC), Korea.”</a:t>
            </a:r>
          </a:p>
        </p:txBody>
      </p:sp>
      <p:pic>
        <p:nvPicPr>
          <p:cNvPr id="107" name="그림 106"/>
          <p:cNvPicPr>
            <a:picLocks noChangeAspect="1"/>
          </p:cNvPicPr>
          <p:nvPr/>
        </p:nvPicPr>
        <p:blipFill rotWithShape="1">
          <a:blip r:embed="rId6"/>
          <a:stretch>
            <a:fillRect/>
          </a:stretch>
        </p:blipFill>
        <p:spPr>
          <a:xfrm>
            <a:off x="2815819" y="25084793"/>
            <a:ext cx="8959071" cy="4940490"/>
          </a:xfrm>
          <a:prstGeom prst="rect">
            <a:avLst/>
          </a:prstGeom>
        </p:spPr>
      </p:pic>
      <p:pic>
        <p:nvPicPr>
          <p:cNvPr id="108" name="그림 107"/>
          <p:cNvPicPr>
            <a:picLocks noChangeAspect="1"/>
          </p:cNvPicPr>
          <p:nvPr/>
        </p:nvPicPr>
        <p:blipFill rotWithShape="1">
          <a:blip r:embed="rId7"/>
          <a:stretch>
            <a:fillRect/>
          </a:stretch>
        </p:blipFill>
        <p:spPr>
          <a:xfrm>
            <a:off x="15971044" y="8681244"/>
            <a:ext cx="5334000" cy="4248150"/>
          </a:xfrm>
          <a:prstGeom prst="rect">
            <a:avLst/>
          </a:prstGeom>
        </p:spPr>
      </p:pic>
      <p:sp>
        <p:nvSpPr>
          <p:cNvPr id="110" name="TextBox 34"/>
          <p:cNvSpPr txBox="1"/>
          <p:nvPr/>
        </p:nvSpPr>
        <p:spPr>
          <a:xfrm>
            <a:off x="10860653" y="13034775"/>
            <a:ext cx="15591555" cy="584775"/>
          </a:xfrm>
          <a:prstGeom prst="rect">
            <a:avLst/>
          </a:prstGeom>
          <a:noFill/>
        </p:spPr>
        <p:txBody>
          <a:bodyPr wrap="square">
            <a:spAutoFit/>
          </a:bodyPr>
          <a:lstStyle/>
          <a:p>
            <a:pPr lvl="0" algn="ctr">
              <a:defRPr/>
            </a:pPr>
            <a:r>
              <a:rPr lang="en-US" sz="2900">
                <a:latin typeface="Georgia"/>
              </a:rPr>
              <a:t>Fig. 2 Boost mechanism activation range</a:t>
            </a:r>
          </a:p>
        </p:txBody>
      </p:sp>
      <p:pic>
        <p:nvPicPr>
          <p:cNvPr id="111" name="그림 110"/>
          <p:cNvPicPr>
            <a:picLocks noChangeAspect="1"/>
          </p:cNvPicPr>
          <p:nvPr/>
        </p:nvPicPr>
        <p:blipFill rotWithShape="1">
          <a:blip r:embed="rId8"/>
          <a:stretch>
            <a:fillRect/>
          </a:stretch>
        </p:blipFill>
        <p:spPr>
          <a:xfrm>
            <a:off x="23233858" y="8733635"/>
            <a:ext cx="5929312" cy="4214812"/>
          </a:xfrm>
          <a:prstGeom prst="rect">
            <a:avLst/>
          </a:prstGeom>
        </p:spPr>
      </p:pic>
      <p:sp>
        <p:nvSpPr>
          <p:cNvPr id="112" name="TextBox 34"/>
          <p:cNvSpPr txBox="1"/>
          <p:nvPr/>
        </p:nvSpPr>
        <p:spPr>
          <a:xfrm>
            <a:off x="18528282" y="13034775"/>
            <a:ext cx="15591555" cy="584775"/>
          </a:xfrm>
          <a:prstGeom prst="rect">
            <a:avLst/>
          </a:prstGeom>
          <a:noFill/>
        </p:spPr>
        <p:txBody>
          <a:bodyPr wrap="square">
            <a:spAutoFit/>
          </a:bodyPr>
          <a:lstStyle/>
          <a:p>
            <a:pPr lvl="0" algn="ctr">
              <a:defRPr/>
            </a:pPr>
            <a:r>
              <a:rPr lang="en-US" sz="2900">
                <a:latin typeface="Georgia"/>
              </a:rPr>
              <a:t>Fig. 3 The overall response of proposed LDO</a:t>
            </a:r>
          </a:p>
        </p:txBody>
      </p:sp>
      <p:pic>
        <p:nvPicPr>
          <p:cNvPr id="113" name="그림 112"/>
          <p:cNvPicPr>
            <a:picLocks noChangeAspect="1"/>
          </p:cNvPicPr>
          <p:nvPr/>
        </p:nvPicPr>
        <p:blipFill rotWithShape="1">
          <a:blip r:embed="rId9"/>
          <a:stretch>
            <a:fillRect/>
          </a:stretch>
        </p:blipFill>
        <p:spPr>
          <a:xfrm>
            <a:off x="15597462" y="36591928"/>
            <a:ext cx="7086419" cy="2397929"/>
          </a:xfrm>
          <a:prstGeom prst="rect">
            <a:avLst/>
          </a:prstGeom>
        </p:spPr>
      </p:pic>
      <p:pic>
        <p:nvPicPr>
          <p:cNvPr id="115" name="그림 114"/>
          <p:cNvPicPr>
            <a:picLocks noChangeAspect="1"/>
          </p:cNvPicPr>
          <p:nvPr/>
        </p:nvPicPr>
        <p:blipFill rotWithShape="1">
          <a:blip r:embed="rId10"/>
          <a:stretch>
            <a:fillRect/>
          </a:stretch>
        </p:blipFill>
        <p:spPr>
          <a:xfrm>
            <a:off x="23119554" y="22842823"/>
            <a:ext cx="6248400" cy="3550227"/>
          </a:xfrm>
          <a:prstGeom prst="rect">
            <a:avLst/>
          </a:prstGeom>
        </p:spPr>
      </p:pic>
      <p:pic>
        <p:nvPicPr>
          <p:cNvPr id="116" name="그림 115"/>
          <p:cNvPicPr>
            <a:picLocks noChangeAspect="1"/>
          </p:cNvPicPr>
          <p:nvPr/>
        </p:nvPicPr>
        <p:blipFill rotWithShape="1">
          <a:blip r:embed="rId11"/>
          <a:stretch>
            <a:fillRect/>
          </a:stretch>
        </p:blipFill>
        <p:spPr>
          <a:xfrm>
            <a:off x="15351919" y="22827237"/>
            <a:ext cx="6810374" cy="3619500"/>
          </a:xfrm>
          <a:prstGeom prst="rect">
            <a:avLst/>
          </a:prstGeom>
        </p:spPr>
      </p:pic>
      <p:pic>
        <p:nvPicPr>
          <p:cNvPr id="54" name="shape1041">
            <a:extLst>
              <a:ext uri="{FF2B5EF4-FFF2-40B4-BE49-F238E27FC236}">
                <a16:creationId xmlns:a16="http://schemas.microsoft.com/office/drawing/2014/main" id="{397426A4-FA9F-4682-AB96-85B2344A442A}"/>
              </a:ext>
            </a:extLst>
          </p:cNvPr>
          <p:cNvPicPr/>
          <p:nvPr/>
        </p:nvPicPr>
        <p:blipFill>
          <a:blip r:embed="rId12">
            <a:extLst>
              <a:ext uri="{28A0092B-C50C-407E-A947-70E740481C1C}">
                <a14:useLocalDpi xmlns:a14="http://schemas.microsoft.com/office/drawing/2010/main" val="0"/>
              </a:ext>
            </a:extLst>
          </a:blip>
          <a:srcRect b="13389"/>
          <a:stretch>
            <a:fillRect/>
          </a:stretch>
        </p:blipFill>
        <p:spPr>
          <a:xfrm>
            <a:off x="15989688" y="31510220"/>
            <a:ext cx="12343976" cy="3819058"/>
          </a:xfrm>
          <a:prstGeom prst="rect">
            <a:avLst/>
          </a:prstGeom>
          <a:ln>
            <a:noFill/>
          </a:ln>
        </p:spPr>
      </p:pic>
      <p:pic>
        <p:nvPicPr>
          <p:cNvPr id="55" name="shape1042">
            <a:extLst>
              <a:ext uri="{FF2B5EF4-FFF2-40B4-BE49-F238E27FC236}">
                <a16:creationId xmlns:a16="http://schemas.microsoft.com/office/drawing/2014/main" id="{83A7420D-C5AB-4B22-B8D6-F33252DDE467}"/>
              </a:ext>
            </a:extLst>
          </p:cNvPr>
          <p:cNvPicPr/>
          <p:nvPr/>
        </p:nvPicPr>
        <p:blipFill>
          <a:blip r:embed="rId13">
            <a:extLst>
              <a:ext uri="{28A0092B-C50C-407E-A947-70E740481C1C}">
                <a14:useLocalDpi xmlns:a14="http://schemas.microsoft.com/office/drawing/2010/main" val="0"/>
              </a:ext>
            </a:extLst>
          </a:blip>
          <a:srcRect/>
          <a:stretch>
            <a:fillRect/>
          </a:stretch>
        </p:blipFill>
        <p:spPr>
          <a:xfrm>
            <a:off x="24903259" y="36527163"/>
            <a:ext cx="2836103" cy="2822850"/>
          </a:xfrm>
          <a:prstGeom prst="rect">
            <a:avLst/>
          </a:prstGeom>
        </p:spPr>
      </p:pic>
      <p:sp>
        <p:nvSpPr>
          <p:cNvPr id="56" name="TextBox 55">
            <a:extLst>
              <a:ext uri="{FF2B5EF4-FFF2-40B4-BE49-F238E27FC236}">
                <a16:creationId xmlns:a16="http://schemas.microsoft.com/office/drawing/2014/main" id="{96741363-DC91-4B1D-A351-CDD5AC52F991}"/>
              </a:ext>
            </a:extLst>
          </p:cNvPr>
          <p:cNvSpPr txBox="1"/>
          <p:nvPr/>
        </p:nvSpPr>
        <p:spPr>
          <a:xfrm>
            <a:off x="18402736" y="39355778"/>
            <a:ext cx="15591555" cy="584775"/>
          </a:xfrm>
          <a:prstGeom prst="rect">
            <a:avLst/>
          </a:prstGeom>
          <a:noFill/>
        </p:spPr>
        <p:txBody>
          <a:bodyPr wrap="square">
            <a:spAutoFit/>
          </a:bodyPr>
          <a:lstStyle/>
          <a:p>
            <a:pPr lvl="0" algn="ctr">
              <a:defRPr/>
            </a:pPr>
            <a:r>
              <a:rPr lang="en-US" sz="3200" dirty="0">
                <a:latin typeface="Georgia"/>
              </a:rPr>
              <a:t>  Fig. 6 Chip die photo</a:t>
            </a:r>
          </a:p>
        </p:txBody>
      </p:sp>
    </p:spTree>
  </p:cSld>
  <p:clrMapOvr>
    <a:masterClrMapping/>
  </p:clrMapOvr>
  <mc:AlternateContent xmlns:mc="http://schemas.openxmlformats.org/markup-compatibility/2006" xmlns:p14="http://schemas.microsoft.com/office/powerpoint/2010/main">
    <mc:Choice Requires="p14">
      <p:transition spd="slow" p14:dur="2000" advTm="22632"/>
    </mc:Choice>
    <mc:Fallback xmlns:dsp="http://schemas.microsoft.com/office/drawing/2008/diagram" xmlns:dgm="http://schemas.openxmlformats.org/drawingml/2006/diagram" xmlns:c="http://schemas.openxmlformats.org/drawingml/2006/chart"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MS PGothic"/>
        <a:font script="Hang" typeface="맑은 고딕"/>
        <a:font script="Hans" typeface="SimSun"/>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MS PGothic"/>
        <a:font script="Hang" typeface="맑은 고딕"/>
        <a:font script="Hans" typeface="SimSu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856</Words>
  <Application>Microsoft Office PowerPoint</Application>
  <PresentationFormat>사용자 지정</PresentationFormat>
  <Paragraphs>35</Paragraphs>
  <Slides>1</Slides>
  <Notes>0</Notes>
  <HiddenSlides>0</HiddenSlides>
  <MMClips>1</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1</vt:i4>
      </vt:variant>
    </vt:vector>
  </HeadingPairs>
  <TitlesOfParts>
    <vt:vector size="9" baseType="lpstr">
      <vt:lpstr>HY헤드라인M</vt:lpstr>
      <vt:lpstr>맑은 고딕</vt:lpstr>
      <vt:lpstr>Arial</vt:lpstr>
      <vt:lpstr>Calibri</vt:lpstr>
      <vt:lpstr>Calibri Light</vt:lpstr>
      <vt:lpstr>Georgia</vt:lpstr>
      <vt:lpstr>Wingdings</vt:lpstr>
      <vt:lpstr>Office 테마</vt:lpstr>
      <vt:lpstr>PowerPoint 프레젠테이션</vt:lpstr>
    </vt:vector>
  </TitlesOfParts>
  <Manager/>
  <Company>Microsoft Corporation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Registered User</dc:creator>
  <cp:lastModifiedBy>CJS</cp:lastModifiedBy>
  <cp:revision>172</cp:revision>
  <dcterms:created xsi:type="dcterms:W3CDTF">2018-03-08T06:02:33Z</dcterms:created>
  <dcterms:modified xsi:type="dcterms:W3CDTF">2022-04-29T05:27:26Z</dcterms:modified>
  <cp:version/>
</cp:coreProperties>
</file>